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82" r:id="rId6"/>
    <p:sldId id="260" r:id="rId7"/>
    <p:sldId id="262" r:id="rId8"/>
    <p:sldId id="276" r:id="rId9"/>
    <p:sldId id="261" r:id="rId10"/>
    <p:sldId id="263" r:id="rId11"/>
    <p:sldId id="271" r:id="rId12"/>
    <p:sldId id="277" r:id="rId13"/>
    <p:sldId id="270" r:id="rId14"/>
    <p:sldId id="267" r:id="rId15"/>
    <p:sldId id="264" r:id="rId16"/>
    <p:sldId id="272" r:id="rId17"/>
    <p:sldId id="275" r:id="rId18"/>
    <p:sldId id="279" r:id="rId19"/>
    <p:sldId id="278" r:id="rId20"/>
    <p:sldId id="281" r:id="rId21"/>
    <p:sldId id="280" r:id="rId22"/>
    <p:sldId id="269" r:id="rId23"/>
    <p:sldId id="265" r:id="rId24"/>
    <p:sldId id="266" r:id="rId25"/>
    <p:sldId id="273" r:id="rId26"/>
    <p:sldId id="274" r:id="rId27"/>
  </p:sldIdLst>
  <p:sldSz cx="12192000" cy="6858000"/>
  <p:notesSz cx="6858000" cy="9144000"/>
  <p:defaultTextStyle>
    <a:defPPr>
      <a:defRPr lang="pt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8"/>
    <p:restoredTop sz="95833"/>
  </p:normalViewPr>
  <p:slideViewPr>
    <p:cSldViewPr snapToGrid="0" snapToObjects="1">
      <p:cViewPr varScale="1">
        <p:scale>
          <a:sx n="112" d="100"/>
          <a:sy n="112" d="100"/>
        </p:scale>
        <p:origin x="113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B3FC1-5C14-EE4A-8D89-0FF008969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8A8D6F-9328-2642-B241-87FCAA2EA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7D96AD-F043-FD48-B42A-1EC5F3487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D4E8F0-B203-954C-B532-52856D152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811FB7-E48E-8146-9CA3-522A52D7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091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78FC5-706B-424F-BF16-D5BB46C1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CA14C7-A5C5-DC44-9F01-025D64E81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48E580-9B73-3C42-BE48-70DFD33E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36509-2134-7847-827C-1E317D46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D7EC02-EFC1-FB46-85E2-093AC016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82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2E36CF-48E1-6A4B-8BDF-9B3D26B5D9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6268E14-2512-A847-AC84-1B62275BF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6D4F66-9F55-B24D-A4A3-23F20B1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D7918F-4CDD-DD4E-9240-4FE7150CC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0C1889-E548-174D-ACF2-B2FCB0FD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87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A142E7-64CD-874F-93B2-29A298BD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0E508C-3025-F444-B0A4-3D6BF975D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853E49-4AA9-C14A-AB20-BFD4FC28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9C55FD-DA45-3F4C-84B0-991623EE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734265-F98D-034F-95D3-5411ECA2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761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002672-A109-B147-AAE2-635A589FF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11512F-8B3F-264A-B777-EAECDCF0B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5035DC-2B31-324C-A0AC-C115ECB55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D9E804-12A4-E449-835C-C904B1645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CCAE4E-0864-174D-B90D-89537681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7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2DA071-55BF-E541-87B4-B86DB9DC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A2B4FE-ECE9-5D4C-A301-63C260679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1E0838-5D23-174D-ABA3-DC3E3AFF7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53F550-772F-874D-9DD1-917CC2993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677C58-7122-094F-B5CF-6E2A5304C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FF1355-C4BA-954F-B4E6-E821D85B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804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FF5AD-0472-8C47-8A4C-F7EF876D0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8CFE17-D466-1C46-B7F1-F43F9B0ED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51B3D7-D08B-1C42-A626-BECCF00E5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0FB9E85-9FBF-D141-8E9F-7D3F9E1DC5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AE5B032-FED3-D44D-82BD-E643B9A59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ACF88F5-27D9-8F4E-90A1-4DC3A13DC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205F727-F0BC-A44A-9919-118DBDB3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1BDFA96-3B03-7E47-B3E3-0D31859CF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608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B7956-17C4-654D-BC9D-B99BFEC1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0A54690-F3DD-504B-BF30-CE3A355DC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5E38575-79DB-F640-B411-BA73D1D6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FBE524-32C2-0F43-A595-766A7004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807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01F77C6-B567-6C4A-BF3F-C3C24C3A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B6088E6-CF5B-B54C-91E4-74B16F64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9925381-5F3C-6549-B8B3-3E7C7EFA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15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0D77E-103B-B54F-B2F8-AE5AF6D52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5B013D-05CB-0741-9082-BC563693D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8E571AD-20FB-F24D-B44D-3D3AC1C00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2ADAD9-0580-2048-A8A7-CD1749C81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1B3544-7F4F-3642-8DD8-4A75DA17F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63FDC0-76E5-034C-B01F-A6BD9633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281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29359-4280-784C-9585-3E030DD83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C14882-D734-DB43-B370-18C92F6F3B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9FDC2C-D4D6-2E4D-9C5F-F84641BF6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194069-88A1-FF4B-8DA6-2A6E8F32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A5794D-A211-6E43-8574-09B8BF337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9DF632-50C2-D04C-8E92-ADF6458C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36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97BA1FA-6222-7C48-B7BC-8E84E66E9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4E72FA-2495-584A-A3DC-EB43144B1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E5E523-C0F4-A24B-82A4-71AC91C16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930E3-9C32-9D42-8F2C-044D484F35F4}" type="datetimeFigureOut">
              <a:rPr lang="en-GB" smtClean="0"/>
              <a:t>03/03/2021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2ECFAC-F0DE-EA4E-8B77-005D91BAD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CD11D5-5938-BA48-93C0-CEE07883C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77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CF706-278F-6048-93B6-92D36EA33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UTILIZADOR SEM LOGIN/REGISTO</a:t>
            </a:r>
          </a:p>
        </p:txBody>
      </p:sp>
    </p:spTree>
    <p:extLst>
      <p:ext uri="{BB962C8B-B14F-4D97-AF65-F5344CB8AC3E}">
        <p14:creationId xmlns:p14="http://schemas.microsoft.com/office/powerpoint/2010/main" val="3797886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233EDCD-7D51-9E41-B482-839FB721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36"/>
          <a:stretch/>
        </p:blipFill>
        <p:spPr>
          <a:xfrm>
            <a:off x="3429000" y="58012"/>
            <a:ext cx="8122268" cy="6799988"/>
          </a:xfrm>
          <a:prstGeom prst="rect">
            <a:avLst/>
          </a:prstGeom>
        </p:spPr>
      </p:pic>
      <p:pic>
        <p:nvPicPr>
          <p:cNvPr id="7" name="Espaço Reservado para Conteúdo 17">
            <a:extLst>
              <a:ext uri="{FF2B5EF4-FFF2-40B4-BE49-F238E27FC236}">
                <a16:creationId xmlns:a16="http://schemas.microsoft.com/office/drawing/2014/main" id="{D2967465-031A-1847-92C6-08E0BEB85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409"/>
          <a:stretch/>
        </p:blipFill>
        <p:spPr>
          <a:xfrm>
            <a:off x="969264" y="58012"/>
            <a:ext cx="2688336" cy="658281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2742931-9AEF-954F-8426-AAB800A34487}"/>
              </a:ext>
            </a:extLst>
          </p:cNvPr>
          <p:cNvSpPr txBox="1"/>
          <p:nvPr/>
        </p:nvSpPr>
        <p:spPr>
          <a:xfrm>
            <a:off x="6236644" y="436244"/>
            <a:ext cx="296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00B050"/>
                </a:solidFill>
              </a:rPr>
              <a:t>Adicionar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err="1">
                <a:solidFill>
                  <a:srgbClr val="00B050"/>
                </a:solidFill>
              </a:rPr>
              <a:t>botão</a:t>
            </a:r>
            <a:r>
              <a:rPr lang="en-GB" dirty="0">
                <a:solidFill>
                  <a:srgbClr val="00B050"/>
                </a:solidFill>
              </a:rPr>
              <a:t>: novo </a:t>
            </a:r>
            <a:r>
              <a:rPr lang="en-GB" dirty="0" err="1">
                <a:solidFill>
                  <a:srgbClr val="00B050"/>
                </a:solidFill>
              </a:rPr>
              <a:t>Utente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DD67DB2-7601-5648-886A-1D0751F342D3}"/>
              </a:ext>
            </a:extLst>
          </p:cNvPr>
          <p:cNvSpPr txBox="1"/>
          <p:nvPr/>
        </p:nvSpPr>
        <p:spPr>
          <a:xfrm>
            <a:off x="1795646" y="1764850"/>
            <a:ext cx="806973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500" dirty="0">
                <a:solidFill>
                  <a:srgbClr val="FF0000"/>
                </a:solidFill>
              </a:rPr>
              <a:t>Recepcionista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0B9FDEFA-4BCA-964C-950C-0638EC34349C}"/>
              </a:ext>
            </a:extLst>
          </p:cNvPr>
          <p:cNvCxnSpPr>
            <a:cxnSpLocks/>
          </p:cNvCxnSpPr>
          <p:nvPr/>
        </p:nvCxnSpPr>
        <p:spPr>
          <a:xfrm flipH="1">
            <a:off x="1992090" y="3184588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BFC0D25-8DFF-4B47-91D4-A67CD64A2CA3}"/>
              </a:ext>
            </a:extLst>
          </p:cNvPr>
          <p:cNvSpPr txBox="1"/>
          <p:nvPr/>
        </p:nvSpPr>
        <p:spPr>
          <a:xfrm>
            <a:off x="6913300" y="1146732"/>
            <a:ext cx="2688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Ver o </a:t>
            </a:r>
            <a:r>
              <a:rPr lang="en-GB" sz="1200" dirty="0" err="1">
                <a:solidFill>
                  <a:schemeClr val="accent1">
                    <a:lumMod val="75000"/>
                  </a:schemeClr>
                </a:solidFill>
              </a:rPr>
              <a:t>tamanho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 das cards se </a:t>
            </a:r>
            <a:r>
              <a:rPr lang="en-GB" sz="1200" dirty="0" err="1">
                <a:solidFill>
                  <a:schemeClr val="accent1">
                    <a:lumMod val="75000"/>
                  </a:schemeClr>
                </a:solidFill>
              </a:rPr>
              <a:t>nao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accent1">
                    <a:lumMod val="75000"/>
                  </a:schemeClr>
                </a:solidFill>
              </a:rPr>
              <a:t>modifica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accent1">
                    <a:lumMod val="75000"/>
                  </a:schemeClr>
                </a:solidFill>
              </a:rPr>
              <a:t>muito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accent1">
                    <a:lumMod val="75000"/>
                  </a:schemeClr>
                </a:solidFill>
              </a:rPr>
              <a:t>consoante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 o </a:t>
            </a:r>
            <a:r>
              <a:rPr lang="en-GB" sz="1200" dirty="0" err="1">
                <a:solidFill>
                  <a:schemeClr val="accent1">
                    <a:lumMod val="75000"/>
                  </a:schemeClr>
                </a:solidFill>
              </a:rPr>
              <a:t>conteudo</a:t>
            </a: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eta para Baixo 1">
            <a:extLst>
              <a:ext uri="{FF2B5EF4-FFF2-40B4-BE49-F238E27FC236}">
                <a16:creationId xmlns:a16="http://schemas.microsoft.com/office/drawing/2014/main" id="{896FFF0B-103D-FF4C-8CE5-00C8E21DE537}"/>
              </a:ext>
            </a:extLst>
          </p:cNvPr>
          <p:cNvSpPr/>
          <p:nvPr/>
        </p:nvSpPr>
        <p:spPr>
          <a:xfrm rot="2387509">
            <a:off x="5600492" y="3094420"/>
            <a:ext cx="396046" cy="45415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6FACFEA-6054-A749-BAC8-ACA847A6CAC9}"/>
              </a:ext>
            </a:extLst>
          </p:cNvPr>
          <p:cNvSpPr txBox="1"/>
          <p:nvPr/>
        </p:nvSpPr>
        <p:spPr>
          <a:xfrm>
            <a:off x="5060538" y="3808257"/>
            <a:ext cx="2352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rgbClr val="FF0000"/>
                </a:solidFill>
              </a:rPr>
              <a:t>Perfil</a:t>
            </a:r>
            <a:r>
              <a:rPr lang="en-GB" sz="1200" dirty="0">
                <a:solidFill>
                  <a:srgbClr val="FF0000"/>
                </a:solidFill>
              </a:rPr>
              <a:t> do </a:t>
            </a:r>
            <a:r>
              <a:rPr lang="en-GB" sz="1200" dirty="0" err="1">
                <a:solidFill>
                  <a:srgbClr val="FF0000"/>
                </a:solidFill>
              </a:rPr>
              <a:t>utente</a:t>
            </a:r>
            <a:r>
              <a:rPr lang="en-GB" sz="1200" dirty="0">
                <a:solidFill>
                  <a:srgbClr val="FF0000"/>
                </a:solidFill>
              </a:rPr>
              <a:t>, </a:t>
            </a:r>
            <a:r>
              <a:rPr lang="en-GB" sz="1200" dirty="0" err="1">
                <a:solidFill>
                  <a:srgbClr val="FF0000"/>
                </a:solidFill>
              </a:rPr>
              <a:t>contem</a:t>
            </a:r>
            <a:r>
              <a:rPr lang="en-GB" sz="1200" dirty="0">
                <a:solidFill>
                  <a:srgbClr val="FF0000"/>
                </a:solidFill>
              </a:rPr>
              <a:t>: info do </a:t>
            </a:r>
            <a:r>
              <a:rPr lang="en-GB" sz="1200" dirty="0" err="1">
                <a:solidFill>
                  <a:srgbClr val="FF0000"/>
                </a:solidFill>
              </a:rPr>
              <a:t>paciente</a:t>
            </a:r>
            <a:r>
              <a:rPr lang="en-GB" sz="1200" dirty="0">
                <a:solidFill>
                  <a:srgbClr val="FF0000"/>
                </a:solidFill>
              </a:rPr>
              <a:t> + </a:t>
            </a:r>
            <a:r>
              <a:rPr lang="en-GB" sz="1200" dirty="0" err="1">
                <a:solidFill>
                  <a:srgbClr val="FF0000"/>
                </a:solidFill>
              </a:rPr>
              <a:t>botao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 err="1">
                <a:solidFill>
                  <a:srgbClr val="FF0000"/>
                </a:solidFill>
              </a:rPr>
              <a:t>historico</a:t>
            </a:r>
            <a:r>
              <a:rPr lang="en-GB" sz="1200" dirty="0">
                <a:solidFill>
                  <a:srgbClr val="FF0000"/>
                </a:solidFill>
              </a:rPr>
              <a:t> de consulta do </a:t>
            </a:r>
            <a:r>
              <a:rPr lang="en-GB" sz="1200" dirty="0" err="1">
                <a:solidFill>
                  <a:srgbClr val="FF0000"/>
                </a:solidFill>
              </a:rPr>
              <a:t>utente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DF7B5F6-BA8F-6246-91B7-BAFC62370D5C}"/>
              </a:ext>
            </a:extLst>
          </p:cNvPr>
          <p:cNvSpPr txBox="1"/>
          <p:nvPr/>
        </p:nvSpPr>
        <p:spPr>
          <a:xfrm>
            <a:off x="9601636" y="66912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lista-utentes.html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2234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004BB55-839A-2D43-8625-81751D4B4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734" y="431958"/>
            <a:ext cx="9590532" cy="599408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5E498C0-9B27-FC41-822A-46BCA4519E08}"/>
              </a:ext>
            </a:extLst>
          </p:cNvPr>
          <p:cNvSpPr txBox="1"/>
          <p:nvPr/>
        </p:nvSpPr>
        <p:spPr>
          <a:xfrm>
            <a:off x="9875520" y="95250"/>
            <a:ext cx="185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Add_patient.html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5583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3">
            <a:extLst>
              <a:ext uri="{FF2B5EF4-FFF2-40B4-BE49-F238E27FC236}">
                <a16:creationId xmlns:a16="http://schemas.microsoft.com/office/drawing/2014/main" id="{E0874D76-0057-AD45-B68C-EE12EAAFA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91"/>
          <a:stretch/>
        </p:blipFill>
        <p:spPr>
          <a:xfrm>
            <a:off x="3554602" y="60483"/>
            <a:ext cx="7886505" cy="6866093"/>
          </a:xfrm>
          <a:prstGeom prst="rect">
            <a:avLst/>
          </a:prstGeom>
        </p:spPr>
      </p:pic>
      <p:pic>
        <p:nvPicPr>
          <p:cNvPr id="5" name="Espaço Reservado para Conteúdo 17">
            <a:extLst>
              <a:ext uri="{FF2B5EF4-FFF2-40B4-BE49-F238E27FC236}">
                <a16:creationId xmlns:a16="http://schemas.microsoft.com/office/drawing/2014/main" id="{A04AF964-B8E0-8745-836B-55B7D66D8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409"/>
          <a:stretch/>
        </p:blipFill>
        <p:spPr>
          <a:xfrm>
            <a:off x="969264" y="58012"/>
            <a:ext cx="2688336" cy="658281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395DB51-E5F1-374F-93CC-4773CB3C7125}"/>
              </a:ext>
            </a:extLst>
          </p:cNvPr>
          <p:cNvSpPr txBox="1"/>
          <p:nvPr/>
        </p:nvSpPr>
        <p:spPr>
          <a:xfrm>
            <a:off x="6903394" y="332453"/>
            <a:ext cx="2850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00B050"/>
                </a:solidFill>
              </a:rPr>
              <a:t>Botão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err="1">
                <a:solidFill>
                  <a:srgbClr val="00B050"/>
                </a:solidFill>
              </a:rPr>
              <a:t>adicionar</a:t>
            </a:r>
            <a:r>
              <a:rPr lang="en-GB" dirty="0">
                <a:solidFill>
                  <a:srgbClr val="00B050"/>
                </a:solidFill>
              </a:rPr>
              <a:t> novo </a:t>
            </a:r>
            <a:r>
              <a:rPr lang="en-GB" dirty="0" err="1">
                <a:solidFill>
                  <a:srgbClr val="00B050"/>
                </a:solidFill>
              </a:rPr>
              <a:t>Médico</a:t>
            </a:r>
            <a:r>
              <a:rPr lang="en-GB" dirty="0">
                <a:solidFill>
                  <a:srgbClr val="00B050"/>
                </a:solidFill>
              </a:rPr>
              <a:t> + </a:t>
            </a:r>
            <a:r>
              <a:rPr lang="en-GB" dirty="0" err="1">
                <a:solidFill>
                  <a:srgbClr val="00B050"/>
                </a:solidFill>
              </a:rPr>
              <a:t>especialidade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4688FF-D4EE-D14F-A6D2-F9AC64960A59}"/>
              </a:ext>
            </a:extLst>
          </p:cNvPr>
          <p:cNvSpPr txBox="1"/>
          <p:nvPr/>
        </p:nvSpPr>
        <p:spPr>
          <a:xfrm>
            <a:off x="1795646" y="1764850"/>
            <a:ext cx="806973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500" dirty="0">
                <a:solidFill>
                  <a:srgbClr val="FF0000"/>
                </a:solidFill>
              </a:rPr>
              <a:t>Recepcionista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B9E6FF2-75A0-F742-B2A5-239593C848CA}"/>
              </a:ext>
            </a:extLst>
          </p:cNvPr>
          <p:cNvCxnSpPr>
            <a:cxnSpLocks/>
          </p:cNvCxnSpPr>
          <p:nvPr/>
        </p:nvCxnSpPr>
        <p:spPr>
          <a:xfrm flipH="1">
            <a:off x="2067973" y="3630358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A573406-40E4-B04A-975B-C59EFCD8F891}"/>
              </a:ext>
            </a:extLst>
          </p:cNvPr>
          <p:cNvSpPr txBox="1"/>
          <p:nvPr/>
        </p:nvSpPr>
        <p:spPr>
          <a:xfrm>
            <a:off x="6625327" y="1303185"/>
            <a:ext cx="2688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Ver o </a:t>
            </a:r>
            <a:r>
              <a:rPr lang="en-GB" sz="1200" dirty="0" err="1">
                <a:solidFill>
                  <a:srgbClr val="FF0000"/>
                </a:solidFill>
              </a:rPr>
              <a:t>tamanho</a:t>
            </a:r>
            <a:r>
              <a:rPr lang="en-GB" sz="1200" dirty="0">
                <a:solidFill>
                  <a:srgbClr val="FF0000"/>
                </a:solidFill>
              </a:rPr>
              <a:t> das cards se </a:t>
            </a:r>
            <a:r>
              <a:rPr lang="en-GB" sz="1200" dirty="0" err="1">
                <a:solidFill>
                  <a:srgbClr val="FF0000"/>
                </a:solidFill>
              </a:rPr>
              <a:t>nao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 err="1">
                <a:solidFill>
                  <a:srgbClr val="FF0000"/>
                </a:solidFill>
              </a:rPr>
              <a:t>modifica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 err="1">
                <a:solidFill>
                  <a:srgbClr val="FF0000"/>
                </a:solidFill>
              </a:rPr>
              <a:t>muito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 err="1">
                <a:solidFill>
                  <a:srgbClr val="FF0000"/>
                </a:solidFill>
              </a:rPr>
              <a:t>consoante</a:t>
            </a:r>
            <a:r>
              <a:rPr lang="en-GB" sz="1200" dirty="0">
                <a:solidFill>
                  <a:srgbClr val="FF0000"/>
                </a:solidFill>
              </a:rPr>
              <a:t> o </a:t>
            </a:r>
            <a:r>
              <a:rPr lang="en-GB" sz="1200" dirty="0" err="1">
                <a:solidFill>
                  <a:srgbClr val="FF0000"/>
                </a:solidFill>
              </a:rPr>
              <a:t>conteudo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4" name="Seta para Baixo 13">
            <a:extLst>
              <a:ext uri="{FF2B5EF4-FFF2-40B4-BE49-F238E27FC236}">
                <a16:creationId xmlns:a16="http://schemas.microsoft.com/office/drawing/2014/main" id="{85D308E7-719D-354A-9D89-AC430C23164C}"/>
              </a:ext>
            </a:extLst>
          </p:cNvPr>
          <p:cNvSpPr/>
          <p:nvPr/>
        </p:nvSpPr>
        <p:spPr>
          <a:xfrm rot="2387509">
            <a:off x="5397080" y="2827765"/>
            <a:ext cx="396046" cy="45415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F8166B2-D191-1240-B7E6-4EAE0DF48905}"/>
              </a:ext>
            </a:extLst>
          </p:cNvPr>
          <p:cNvSpPr txBox="1"/>
          <p:nvPr/>
        </p:nvSpPr>
        <p:spPr>
          <a:xfrm>
            <a:off x="5126930" y="3735957"/>
            <a:ext cx="133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rgbClr val="FF0000"/>
                </a:solidFill>
              </a:rPr>
              <a:t>Perfil</a:t>
            </a:r>
            <a:r>
              <a:rPr lang="en-GB" sz="1200" dirty="0">
                <a:solidFill>
                  <a:srgbClr val="FF0000"/>
                </a:solidFill>
              </a:rPr>
              <a:t> do medico, </a:t>
            </a:r>
            <a:r>
              <a:rPr lang="en-GB" sz="1200" dirty="0" err="1">
                <a:solidFill>
                  <a:srgbClr val="FF0000"/>
                </a:solidFill>
              </a:rPr>
              <a:t>contem</a:t>
            </a:r>
            <a:r>
              <a:rPr lang="en-GB" sz="1200" dirty="0">
                <a:solidFill>
                  <a:srgbClr val="FF0000"/>
                </a:solidFill>
              </a:rPr>
              <a:t>: info </a:t>
            </a:r>
            <a:r>
              <a:rPr lang="en-GB" sz="1200" dirty="0" err="1">
                <a:solidFill>
                  <a:srgbClr val="FF0000"/>
                </a:solidFill>
              </a:rPr>
              <a:t>básica</a:t>
            </a:r>
            <a:r>
              <a:rPr lang="en-GB" sz="1200" dirty="0">
                <a:solidFill>
                  <a:srgbClr val="FF0000"/>
                </a:solidFill>
              </a:rPr>
              <a:t> do medico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A94F0EB-3DA9-2145-BE42-79FCA7D9EF2D}"/>
              </a:ext>
            </a:extLst>
          </p:cNvPr>
          <p:cNvSpPr txBox="1"/>
          <p:nvPr/>
        </p:nvSpPr>
        <p:spPr>
          <a:xfrm>
            <a:off x="9875520" y="95250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Lista-</a:t>
            </a:r>
            <a:r>
              <a:rPr lang="en-GB" dirty="0" err="1"/>
              <a:t>medicos.html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477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675D338-8CC4-FE4A-97CB-92E94CB7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510" y="340518"/>
            <a:ext cx="9883140" cy="617696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D0E673F-7A12-9D4E-9F70-C82E469D251A}"/>
              </a:ext>
            </a:extLst>
          </p:cNvPr>
          <p:cNvSpPr txBox="1"/>
          <p:nvPr/>
        </p:nvSpPr>
        <p:spPr>
          <a:xfrm>
            <a:off x="9212580" y="9525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Add-</a:t>
            </a:r>
            <a:r>
              <a:rPr lang="en-GB" dirty="0" err="1"/>
              <a:t>speciality.html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644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3">
            <a:extLst>
              <a:ext uri="{FF2B5EF4-FFF2-40B4-BE49-F238E27FC236}">
                <a16:creationId xmlns:a16="http://schemas.microsoft.com/office/drawing/2014/main" id="{FE77A14C-9AB5-C94F-993D-0001BEAD8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424" r="-1"/>
          <a:stretch/>
        </p:blipFill>
        <p:spPr>
          <a:xfrm>
            <a:off x="3598036" y="58012"/>
            <a:ext cx="8122597" cy="6983983"/>
          </a:xfrm>
          <a:prstGeom prst="rect">
            <a:avLst/>
          </a:prstGeom>
        </p:spPr>
      </p:pic>
      <p:pic>
        <p:nvPicPr>
          <p:cNvPr id="7" name="Espaço Reservado para Conteúdo 17">
            <a:extLst>
              <a:ext uri="{FF2B5EF4-FFF2-40B4-BE49-F238E27FC236}">
                <a16:creationId xmlns:a16="http://schemas.microsoft.com/office/drawing/2014/main" id="{9E41E782-919C-7D46-AB0E-CD42003BF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409"/>
          <a:stretch/>
        </p:blipFill>
        <p:spPr>
          <a:xfrm>
            <a:off x="969264" y="58012"/>
            <a:ext cx="2688336" cy="658281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6D0A3B9-2ECA-C246-8307-3224B6BF2CF2}"/>
              </a:ext>
            </a:extLst>
          </p:cNvPr>
          <p:cNvSpPr txBox="1"/>
          <p:nvPr/>
        </p:nvSpPr>
        <p:spPr>
          <a:xfrm>
            <a:off x="7125873" y="932306"/>
            <a:ext cx="396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00B050"/>
                </a:solidFill>
              </a:rPr>
              <a:t>Todas</a:t>
            </a:r>
            <a:r>
              <a:rPr lang="en-GB" dirty="0">
                <a:solidFill>
                  <a:srgbClr val="00B050"/>
                </a:solidFill>
              </a:rPr>
              <a:t> as </a:t>
            </a:r>
            <a:r>
              <a:rPr lang="en-GB" dirty="0" err="1">
                <a:solidFill>
                  <a:srgbClr val="00B050"/>
                </a:solidFill>
              </a:rPr>
              <a:t>consultas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err="1">
                <a:solidFill>
                  <a:srgbClr val="00B050"/>
                </a:solidFill>
              </a:rPr>
              <a:t>existentes</a:t>
            </a:r>
            <a:r>
              <a:rPr lang="en-GB" dirty="0">
                <a:solidFill>
                  <a:srgbClr val="00B050"/>
                </a:solidFill>
              </a:rPr>
              <a:t> no </a:t>
            </a:r>
            <a:r>
              <a:rPr lang="en-GB" dirty="0" err="1">
                <a:solidFill>
                  <a:srgbClr val="00B050"/>
                </a:solidFill>
              </a:rPr>
              <a:t>sistema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6AFBF07-24DF-FC41-B8F4-EE861AFC40CE}"/>
              </a:ext>
            </a:extLst>
          </p:cNvPr>
          <p:cNvSpPr txBox="1"/>
          <p:nvPr/>
        </p:nvSpPr>
        <p:spPr>
          <a:xfrm>
            <a:off x="1795646" y="1764850"/>
            <a:ext cx="806973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500" dirty="0">
                <a:solidFill>
                  <a:srgbClr val="FF0000"/>
                </a:solidFill>
              </a:rPr>
              <a:t>Recepcionista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75C8085-0ECC-7448-ABB8-64ED448DB4ED}"/>
              </a:ext>
            </a:extLst>
          </p:cNvPr>
          <p:cNvCxnSpPr>
            <a:cxnSpLocks/>
          </p:cNvCxnSpPr>
          <p:nvPr/>
        </p:nvCxnSpPr>
        <p:spPr>
          <a:xfrm flipH="1">
            <a:off x="2043906" y="4089082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23A272E-B213-DA43-903D-AC9766684FDF}"/>
              </a:ext>
            </a:extLst>
          </p:cNvPr>
          <p:cNvSpPr txBox="1"/>
          <p:nvPr/>
        </p:nvSpPr>
        <p:spPr>
          <a:xfrm>
            <a:off x="7125873" y="1324498"/>
            <a:ext cx="332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B050"/>
                </a:solidFill>
              </a:rPr>
              <a:t>Por default </a:t>
            </a:r>
            <a:r>
              <a:rPr lang="en-GB" sz="1400" dirty="0" err="1">
                <a:solidFill>
                  <a:srgbClr val="00B050"/>
                </a:solidFill>
              </a:rPr>
              <a:t>aparecer</a:t>
            </a:r>
            <a:r>
              <a:rPr lang="en-GB" sz="1400" dirty="0">
                <a:solidFill>
                  <a:srgbClr val="00B050"/>
                </a:solidFill>
              </a:rPr>
              <a:t> a </a:t>
            </a:r>
            <a:r>
              <a:rPr lang="en-GB" sz="1400" dirty="0" err="1">
                <a:solidFill>
                  <a:srgbClr val="00B050"/>
                </a:solidFill>
              </a:rPr>
              <a:t>partir</a:t>
            </a:r>
            <a:r>
              <a:rPr lang="en-GB" sz="1400" dirty="0">
                <a:solidFill>
                  <a:srgbClr val="00B050"/>
                </a:solidFill>
              </a:rPr>
              <a:t> do </a:t>
            </a:r>
            <a:r>
              <a:rPr lang="en-GB" sz="1400" dirty="0" err="1">
                <a:solidFill>
                  <a:srgbClr val="00B050"/>
                </a:solidFill>
              </a:rPr>
              <a:t>dia</a:t>
            </a:r>
            <a:r>
              <a:rPr lang="en-GB" sz="1400" dirty="0">
                <a:solidFill>
                  <a:srgbClr val="00B050"/>
                </a:solidFill>
              </a:rPr>
              <a:t> de </a:t>
            </a:r>
            <a:r>
              <a:rPr lang="en-GB" sz="1400" dirty="0" err="1">
                <a:solidFill>
                  <a:srgbClr val="00B050"/>
                </a:solidFill>
              </a:rPr>
              <a:t>hoje</a:t>
            </a:r>
            <a:endParaRPr lang="en-GB" sz="1400" dirty="0">
              <a:solidFill>
                <a:srgbClr val="00B05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1438752-68B8-314C-A768-1BA4E4EA998C}"/>
              </a:ext>
            </a:extLst>
          </p:cNvPr>
          <p:cNvSpPr txBox="1"/>
          <p:nvPr/>
        </p:nvSpPr>
        <p:spPr>
          <a:xfrm>
            <a:off x="9212580" y="9525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Doctor-</a:t>
            </a:r>
            <a:r>
              <a:rPr lang="en-GB" dirty="0" err="1"/>
              <a:t>consultas.html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8317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3DEF95A-A0F5-3845-A3B5-9A1F2D277C0C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UTILIZADOR: </a:t>
            </a:r>
            <a:r>
              <a:rPr lang="en-GB" sz="6000" b="1" dirty="0" err="1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Funcionário</a:t>
            </a:r>
            <a:r>
              <a:rPr lang="en-GB" sz="6000" b="1" dirty="0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 (</a:t>
            </a:r>
            <a:r>
              <a:rPr lang="en-GB" sz="6000" b="1" dirty="0" err="1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Médico</a:t>
            </a:r>
            <a:r>
              <a:rPr lang="en-GB" sz="6000" b="1" dirty="0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050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4B1CFE6-4BC0-C842-BE0F-E959872B0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732" y="205740"/>
            <a:ext cx="9943702" cy="6446520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B8269C31-03B5-F345-8F08-DF740F8E573B}"/>
              </a:ext>
            </a:extLst>
          </p:cNvPr>
          <p:cNvCxnSpPr>
            <a:cxnSpLocks/>
          </p:cNvCxnSpPr>
          <p:nvPr/>
        </p:nvCxnSpPr>
        <p:spPr>
          <a:xfrm flipH="1">
            <a:off x="2443956" y="2740342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55B79DD9-358F-A547-B67B-F4A76B693E22}"/>
              </a:ext>
            </a:extLst>
          </p:cNvPr>
          <p:cNvSpPr txBox="1"/>
          <p:nvPr/>
        </p:nvSpPr>
        <p:spPr>
          <a:xfrm>
            <a:off x="7522464" y="3429000"/>
            <a:ext cx="1670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00B050"/>
                </a:solidFill>
              </a:rPr>
              <a:t>Colocar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err="1">
                <a:solidFill>
                  <a:srgbClr val="00B050"/>
                </a:solidFill>
              </a:rPr>
              <a:t>Atual</a:t>
            </a:r>
            <a:r>
              <a:rPr lang="en-GB" dirty="0">
                <a:solidFill>
                  <a:srgbClr val="00B050"/>
                </a:solidFill>
              </a:rPr>
              <a:t> Consulta = mas </a:t>
            </a:r>
            <a:r>
              <a:rPr lang="en-GB" dirty="0" err="1">
                <a:solidFill>
                  <a:srgbClr val="00B050"/>
                </a:solidFill>
              </a:rPr>
              <a:t>possivel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err="1">
                <a:solidFill>
                  <a:srgbClr val="00B050"/>
                </a:solidFill>
              </a:rPr>
              <a:t>ver</a:t>
            </a:r>
            <a:r>
              <a:rPr lang="en-GB" dirty="0">
                <a:solidFill>
                  <a:srgbClr val="00B050"/>
                </a:solidFill>
              </a:rPr>
              <a:t> o </a:t>
            </a:r>
            <a:r>
              <a:rPr lang="en-GB" dirty="0" err="1">
                <a:solidFill>
                  <a:srgbClr val="00B050"/>
                </a:solidFill>
              </a:rPr>
              <a:t>registo</a:t>
            </a:r>
            <a:r>
              <a:rPr lang="en-GB" dirty="0">
                <a:solidFill>
                  <a:srgbClr val="00B050"/>
                </a:solidFill>
              </a:rPr>
              <a:t> de consulta: </a:t>
            </a:r>
            <a:r>
              <a:rPr lang="en-GB" dirty="0" err="1">
                <a:solidFill>
                  <a:srgbClr val="00B050"/>
                </a:solidFill>
              </a:rPr>
              <a:t>botao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err="1">
                <a:solidFill>
                  <a:srgbClr val="00B050"/>
                </a:solidFill>
              </a:rPr>
              <a:t>terminar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6E5B406-C0E9-BD45-8189-94CDCFE8FBA2}"/>
              </a:ext>
            </a:extLst>
          </p:cNvPr>
          <p:cNvSpPr txBox="1"/>
          <p:nvPr/>
        </p:nvSpPr>
        <p:spPr>
          <a:xfrm>
            <a:off x="9708466" y="5364480"/>
            <a:ext cx="192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rgbClr val="00B050"/>
                </a:solidFill>
              </a:rPr>
              <a:t>Retirar</a:t>
            </a:r>
            <a:r>
              <a:rPr lang="en-GB" sz="1200" dirty="0">
                <a:solidFill>
                  <a:srgbClr val="00B050"/>
                </a:solidFill>
              </a:rPr>
              <a:t> </a:t>
            </a:r>
            <a:r>
              <a:rPr lang="en-GB" sz="1200" dirty="0" err="1">
                <a:solidFill>
                  <a:srgbClr val="00B050"/>
                </a:solidFill>
              </a:rPr>
              <a:t>botao</a:t>
            </a:r>
            <a:r>
              <a:rPr lang="en-GB" sz="1200" dirty="0">
                <a:solidFill>
                  <a:srgbClr val="00B050"/>
                </a:solidFill>
              </a:rPr>
              <a:t> </a:t>
            </a:r>
            <a:r>
              <a:rPr lang="en-GB" sz="1200" dirty="0" err="1">
                <a:solidFill>
                  <a:srgbClr val="00B050"/>
                </a:solidFill>
              </a:rPr>
              <a:t>terminar</a:t>
            </a:r>
            <a:r>
              <a:rPr lang="en-GB" sz="1200" dirty="0">
                <a:solidFill>
                  <a:srgbClr val="00B050"/>
                </a:solidFill>
              </a:rPr>
              <a:t> consulta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4D3B1C7-DC71-B542-89E8-10F34DD4BABF}"/>
              </a:ext>
            </a:extLst>
          </p:cNvPr>
          <p:cNvCxnSpPr>
            <a:cxnSpLocks/>
          </p:cNvCxnSpPr>
          <p:nvPr/>
        </p:nvCxnSpPr>
        <p:spPr>
          <a:xfrm flipH="1" flipV="1">
            <a:off x="4926330" y="3520440"/>
            <a:ext cx="877062" cy="272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901B8B4F-68D9-F74B-880D-3B994DD36AEC}"/>
              </a:ext>
            </a:extLst>
          </p:cNvPr>
          <p:cNvSpPr txBox="1"/>
          <p:nvPr/>
        </p:nvSpPr>
        <p:spPr>
          <a:xfrm>
            <a:off x="4021189" y="3110484"/>
            <a:ext cx="224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rgbClr val="00B050"/>
                </a:solidFill>
              </a:rPr>
              <a:t>Passar</a:t>
            </a:r>
            <a:r>
              <a:rPr lang="en-GB" sz="1200" dirty="0">
                <a:solidFill>
                  <a:srgbClr val="00B050"/>
                </a:solidFill>
              </a:rPr>
              <a:t> a </a:t>
            </a:r>
            <a:r>
              <a:rPr lang="en-GB" sz="1200" dirty="0" err="1">
                <a:solidFill>
                  <a:srgbClr val="00B050"/>
                </a:solidFill>
              </a:rPr>
              <a:t>lista</a:t>
            </a:r>
            <a:r>
              <a:rPr lang="en-GB" sz="1200" dirty="0">
                <a:solidFill>
                  <a:srgbClr val="00B050"/>
                </a:solidFill>
              </a:rPr>
              <a:t> de </a:t>
            </a:r>
            <a:r>
              <a:rPr lang="en-GB" sz="1200" dirty="0" err="1">
                <a:solidFill>
                  <a:srgbClr val="00B050"/>
                </a:solidFill>
              </a:rPr>
              <a:t>espera</a:t>
            </a:r>
            <a:r>
              <a:rPr lang="en-GB" sz="1200" dirty="0">
                <a:solidFill>
                  <a:srgbClr val="00B050"/>
                </a:solidFill>
              </a:rPr>
              <a:t> para </a:t>
            </a:r>
            <a:r>
              <a:rPr lang="en-GB" sz="1200" dirty="0" err="1">
                <a:solidFill>
                  <a:srgbClr val="00B050"/>
                </a:solidFill>
              </a:rPr>
              <a:t>aqui</a:t>
            </a:r>
            <a:endParaRPr lang="en-GB" sz="1200" dirty="0">
              <a:solidFill>
                <a:srgbClr val="00B050"/>
              </a:solidFill>
            </a:endParaRPr>
          </a:p>
          <a:p>
            <a:endParaRPr lang="en-GB" sz="1200" dirty="0">
              <a:solidFill>
                <a:srgbClr val="00B05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38A994-1445-6D42-BD66-DC5169300D23}"/>
              </a:ext>
            </a:extLst>
          </p:cNvPr>
          <p:cNvSpPr txBox="1"/>
          <p:nvPr/>
        </p:nvSpPr>
        <p:spPr>
          <a:xfrm>
            <a:off x="9708466" y="5826145"/>
            <a:ext cx="192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rgbClr val="00B050"/>
                </a:solidFill>
              </a:rPr>
              <a:t>Colocar</a:t>
            </a:r>
            <a:r>
              <a:rPr lang="en-GB" sz="1200" dirty="0">
                <a:solidFill>
                  <a:srgbClr val="00B050"/>
                </a:solidFill>
              </a:rPr>
              <a:t> </a:t>
            </a:r>
            <a:r>
              <a:rPr lang="en-GB" sz="1200" dirty="0" err="1">
                <a:solidFill>
                  <a:srgbClr val="00B050"/>
                </a:solidFill>
              </a:rPr>
              <a:t>botão</a:t>
            </a:r>
            <a:r>
              <a:rPr lang="en-GB" sz="1200" dirty="0">
                <a:solidFill>
                  <a:srgbClr val="00B050"/>
                </a:solidFill>
              </a:rPr>
              <a:t> </a:t>
            </a:r>
            <a:r>
              <a:rPr lang="en-GB" sz="1200" dirty="0" err="1">
                <a:solidFill>
                  <a:srgbClr val="00B050"/>
                </a:solidFill>
              </a:rPr>
              <a:t>marcar</a:t>
            </a:r>
            <a:r>
              <a:rPr lang="en-GB" sz="1200" dirty="0">
                <a:solidFill>
                  <a:srgbClr val="00B050"/>
                </a:solidFill>
              </a:rPr>
              <a:t> Falta/</a:t>
            </a:r>
            <a:r>
              <a:rPr lang="en-GB" sz="1200" dirty="0" err="1">
                <a:solidFill>
                  <a:srgbClr val="00B050"/>
                </a:solidFill>
              </a:rPr>
              <a:t>Retirar</a:t>
            </a:r>
            <a:r>
              <a:rPr lang="en-GB" sz="1200" dirty="0">
                <a:solidFill>
                  <a:srgbClr val="00B050"/>
                </a:solidFill>
              </a:rPr>
              <a:t> </a:t>
            </a:r>
            <a:r>
              <a:rPr lang="en-GB" sz="1200" dirty="0" err="1">
                <a:solidFill>
                  <a:srgbClr val="00B050"/>
                </a:solidFill>
              </a:rPr>
              <a:t>falta</a:t>
            </a:r>
            <a:endParaRPr lang="en-GB" sz="1200" dirty="0">
              <a:solidFill>
                <a:srgbClr val="00B05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A772A17-4D59-FC4C-9FF5-2F84F12CC8EA}"/>
              </a:ext>
            </a:extLst>
          </p:cNvPr>
          <p:cNvSpPr txBox="1"/>
          <p:nvPr/>
        </p:nvSpPr>
        <p:spPr>
          <a:xfrm>
            <a:off x="9578340" y="20574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Doctor-</a:t>
            </a:r>
            <a:r>
              <a:rPr lang="en-GB" dirty="0" err="1"/>
              <a:t>inicio.html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551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646CA20-0CD2-8441-ADC1-EE08CA6A2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528" y="127454"/>
            <a:ext cx="10564944" cy="660309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7FDDC3E-0236-1D48-A867-02477A625710}"/>
              </a:ext>
            </a:extLst>
          </p:cNvPr>
          <p:cNvSpPr txBox="1"/>
          <p:nvPr/>
        </p:nvSpPr>
        <p:spPr>
          <a:xfrm>
            <a:off x="9212580" y="9525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Info_appointment.html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144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143E039-C9CB-4645-9381-A6E9DA5C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69" y="160020"/>
            <a:ext cx="10336529" cy="646033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603A061-2700-5A4D-8080-CDF8ABDEEB3E}"/>
              </a:ext>
            </a:extLst>
          </p:cNvPr>
          <p:cNvSpPr txBox="1"/>
          <p:nvPr/>
        </p:nvSpPr>
        <p:spPr>
          <a:xfrm>
            <a:off x="6096000" y="237649"/>
            <a:ext cx="3550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Lista de </a:t>
            </a:r>
            <a:r>
              <a:rPr lang="en-GB" dirty="0" err="1">
                <a:solidFill>
                  <a:srgbClr val="00B050"/>
                </a:solidFill>
              </a:rPr>
              <a:t>todos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err="1">
                <a:solidFill>
                  <a:srgbClr val="00B050"/>
                </a:solidFill>
              </a:rPr>
              <a:t>os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err="1">
                <a:solidFill>
                  <a:srgbClr val="00B050"/>
                </a:solidFill>
              </a:rPr>
              <a:t>utentes</a:t>
            </a:r>
            <a:r>
              <a:rPr lang="en-GB" dirty="0">
                <a:solidFill>
                  <a:srgbClr val="00B050"/>
                </a:solidFill>
              </a:rPr>
              <a:t> do medico</a:t>
            </a:r>
          </a:p>
          <a:p>
            <a:pPr algn="ctr"/>
            <a:r>
              <a:rPr lang="en-GB" dirty="0">
                <a:solidFill>
                  <a:srgbClr val="00B050"/>
                </a:solidFill>
              </a:rPr>
              <a:t>(</a:t>
            </a:r>
            <a:r>
              <a:rPr lang="en-GB" dirty="0" err="1">
                <a:solidFill>
                  <a:srgbClr val="00B050"/>
                </a:solidFill>
              </a:rPr>
              <a:t>retirar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err="1">
                <a:solidFill>
                  <a:srgbClr val="00B050"/>
                </a:solidFill>
              </a:rPr>
              <a:t>botão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err="1">
                <a:solidFill>
                  <a:srgbClr val="00B050"/>
                </a:solidFill>
              </a:rPr>
              <a:t>especialidades</a:t>
            </a:r>
            <a:r>
              <a:rPr lang="en-GB" dirty="0">
                <a:solidFill>
                  <a:srgbClr val="00B050"/>
                </a:solidFill>
              </a:rPr>
              <a:t>)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BED09AC-91A2-EB4A-AD5F-BAD1FAC99A56}"/>
              </a:ext>
            </a:extLst>
          </p:cNvPr>
          <p:cNvCxnSpPr>
            <a:cxnSpLocks/>
          </p:cNvCxnSpPr>
          <p:nvPr/>
        </p:nvCxnSpPr>
        <p:spPr>
          <a:xfrm flipH="1">
            <a:off x="2672556" y="3449002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303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C3F5C54-73FB-8D49-B46E-8E9ADE1F9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217170"/>
            <a:ext cx="10580370" cy="661273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9BCA54D-1C0A-7B44-95C6-A37D89F9C4DE}"/>
              </a:ext>
            </a:extLst>
          </p:cNvPr>
          <p:cNvSpPr txBox="1"/>
          <p:nvPr/>
        </p:nvSpPr>
        <p:spPr>
          <a:xfrm>
            <a:off x="6096000" y="691514"/>
            <a:ext cx="50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Todas</a:t>
            </a:r>
            <a:r>
              <a:rPr lang="en-GB" dirty="0">
                <a:solidFill>
                  <a:srgbClr val="FF0000"/>
                </a:solidFill>
              </a:rPr>
              <a:t> as </a:t>
            </a:r>
            <a:r>
              <a:rPr lang="en-GB" dirty="0" err="1">
                <a:solidFill>
                  <a:srgbClr val="FF0000"/>
                </a:solidFill>
              </a:rPr>
              <a:t>consultas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existentes</a:t>
            </a:r>
            <a:r>
              <a:rPr lang="en-GB" dirty="0">
                <a:solidFill>
                  <a:srgbClr val="FF0000"/>
                </a:solidFill>
              </a:rPr>
              <a:t> no Sistema do </a:t>
            </a:r>
            <a:r>
              <a:rPr lang="en-GB" dirty="0" err="1">
                <a:solidFill>
                  <a:srgbClr val="FF0000"/>
                </a:solidFill>
              </a:rPr>
              <a:t>médico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2F4CC1-C1F1-F449-AACE-7245EE940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54" b="7334"/>
          <a:stretch/>
        </p:blipFill>
        <p:spPr>
          <a:xfrm>
            <a:off x="3748554" y="217170"/>
            <a:ext cx="7761456" cy="6252210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AC6E539-1551-C241-9808-F4E04C5DC518}"/>
              </a:ext>
            </a:extLst>
          </p:cNvPr>
          <p:cNvCxnSpPr>
            <a:cxnSpLocks/>
          </p:cNvCxnSpPr>
          <p:nvPr/>
        </p:nvCxnSpPr>
        <p:spPr>
          <a:xfrm flipH="1">
            <a:off x="2272506" y="4134802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18D23187-1634-9747-80D2-01F74A79F89D}"/>
              </a:ext>
            </a:extLst>
          </p:cNvPr>
          <p:cNvSpPr txBox="1"/>
          <p:nvPr/>
        </p:nvSpPr>
        <p:spPr>
          <a:xfrm>
            <a:off x="5226994" y="641389"/>
            <a:ext cx="564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Lista de </a:t>
            </a:r>
            <a:r>
              <a:rPr lang="en-GB" dirty="0" err="1">
                <a:solidFill>
                  <a:srgbClr val="00B050"/>
                </a:solidFill>
              </a:rPr>
              <a:t>todos</a:t>
            </a:r>
            <a:r>
              <a:rPr lang="en-GB" dirty="0">
                <a:solidFill>
                  <a:srgbClr val="00B050"/>
                </a:solidFill>
              </a:rPr>
              <a:t> as </a:t>
            </a:r>
            <a:r>
              <a:rPr lang="en-GB" dirty="0" err="1">
                <a:solidFill>
                  <a:srgbClr val="00B050"/>
                </a:solidFill>
              </a:rPr>
              <a:t>consultas</a:t>
            </a:r>
            <a:r>
              <a:rPr lang="en-GB" dirty="0">
                <a:solidFill>
                  <a:srgbClr val="00B050"/>
                </a:solidFill>
              </a:rPr>
              <a:t> do medico. </a:t>
            </a:r>
            <a:r>
              <a:rPr lang="en-GB" dirty="0" err="1">
                <a:solidFill>
                  <a:srgbClr val="00B050"/>
                </a:solidFill>
              </a:rPr>
              <a:t>Passadas</a:t>
            </a:r>
            <a:r>
              <a:rPr lang="en-GB" dirty="0">
                <a:solidFill>
                  <a:srgbClr val="00B050"/>
                </a:solidFill>
              </a:rPr>
              <a:t> e </a:t>
            </a:r>
            <a:r>
              <a:rPr lang="en-GB" dirty="0" err="1">
                <a:solidFill>
                  <a:srgbClr val="00B050"/>
                </a:solidFill>
              </a:rPr>
              <a:t>futuras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F53FBF-DD15-3B44-B81F-EAC22284434A}"/>
              </a:ext>
            </a:extLst>
          </p:cNvPr>
          <p:cNvSpPr txBox="1"/>
          <p:nvPr/>
        </p:nvSpPr>
        <p:spPr>
          <a:xfrm>
            <a:off x="10641330" y="3326130"/>
            <a:ext cx="960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rgbClr val="FF0000"/>
                </a:solidFill>
              </a:rPr>
              <a:t>Página</a:t>
            </a:r>
            <a:r>
              <a:rPr lang="en-GB" sz="1600" dirty="0">
                <a:solidFill>
                  <a:srgbClr val="FF0000"/>
                </a:solidFill>
              </a:rPr>
              <a:t> </a:t>
            </a:r>
            <a:r>
              <a:rPr lang="en-GB" sz="1600" dirty="0" err="1">
                <a:solidFill>
                  <a:srgbClr val="FF0000"/>
                </a:solidFill>
              </a:rPr>
              <a:t>detalhes</a:t>
            </a:r>
            <a:r>
              <a:rPr lang="en-GB" sz="1600" dirty="0">
                <a:solidFill>
                  <a:srgbClr val="FF0000"/>
                </a:solidFill>
              </a:rPr>
              <a:t> consulta</a:t>
            </a:r>
            <a:r>
              <a:rPr lang="en-GB" sz="1200" dirty="0">
                <a:solidFill>
                  <a:srgbClr val="FF0000"/>
                </a:solidFill>
              </a:rPr>
              <a:t>: hora; </a:t>
            </a:r>
            <a:r>
              <a:rPr lang="en-GB" sz="1200" dirty="0" err="1">
                <a:solidFill>
                  <a:srgbClr val="FF0000"/>
                </a:solidFill>
              </a:rPr>
              <a:t>Notas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551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C592D51-9E1B-5B47-8A55-BC0085E46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5250"/>
            <a:ext cx="10668000" cy="6667500"/>
          </a:xfrm>
          <a:prstGeom prst="rect">
            <a:avLst/>
          </a:prstGeom>
        </p:spPr>
      </p:pic>
      <p:sp>
        <p:nvSpPr>
          <p:cNvPr id="10" name="Dodecágono 9">
            <a:extLst>
              <a:ext uri="{FF2B5EF4-FFF2-40B4-BE49-F238E27FC236}">
                <a16:creationId xmlns:a16="http://schemas.microsoft.com/office/drawing/2014/main" id="{98F44EA1-2B74-D44F-B03A-E945FA1B26AA}"/>
              </a:ext>
            </a:extLst>
          </p:cNvPr>
          <p:cNvSpPr/>
          <p:nvPr/>
        </p:nvSpPr>
        <p:spPr>
          <a:xfrm>
            <a:off x="2866958" y="1485900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DBD7F43-4CA7-A047-8576-E8C0B6E637CC}"/>
              </a:ext>
            </a:extLst>
          </p:cNvPr>
          <p:cNvSpPr txBox="1"/>
          <p:nvPr/>
        </p:nvSpPr>
        <p:spPr>
          <a:xfrm>
            <a:off x="8903970" y="95250"/>
            <a:ext cx="206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Iniciologin.html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480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3DEF95A-A0F5-3845-A3B5-9A1F2D277C0C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UTILIZADOR: </a:t>
            </a:r>
            <a:r>
              <a:rPr lang="en-GB" sz="6000" b="1" dirty="0" err="1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Utente</a:t>
            </a:r>
            <a:endParaRPr lang="en-GB" sz="6000" b="1" dirty="0">
              <a:solidFill>
                <a:schemeClr val="tx2">
                  <a:lumMod val="75000"/>
                </a:schemeClr>
              </a:solidFill>
              <a:latin typeface="Khmer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87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AC724AE-A8D0-B545-9F25-C49D0953E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790"/>
            <a:ext cx="10237470" cy="6398419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6F564F9B-246C-104A-B79D-8564C559656E}"/>
              </a:ext>
            </a:extLst>
          </p:cNvPr>
          <p:cNvCxnSpPr>
            <a:cxnSpLocks/>
          </p:cNvCxnSpPr>
          <p:nvPr/>
        </p:nvCxnSpPr>
        <p:spPr>
          <a:xfrm flipH="1">
            <a:off x="2032476" y="3037522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odecágono 3">
            <a:extLst>
              <a:ext uri="{FF2B5EF4-FFF2-40B4-BE49-F238E27FC236}">
                <a16:creationId xmlns:a16="http://schemas.microsoft.com/office/drawing/2014/main" id="{72FB041F-A10B-EC4D-A9B9-75D605A1C28B}"/>
              </a:ext>
            </a:extLst>
          </p:cNvPr>
          <p:cNvSpPr/>
          <p:nvPr/>
        </p:nvSpPr>
        <p:spPr>
          <a:xfrm>
            <a:off x="3849234" y="436464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742869F-9941-9E4A-AFA5-9AF8AAE7A2BB}"/>
              </a:ext>
            </a:extLst>
          </p:cNvPr>
          <p:cNvSpPr txBox="1"/>
          <p:nvPr/>
        </p:nvSpPr>
        <p:spPr>
          <a:xfrm>
            <a:off x="7303770" y="4789170"/>
            <a:ext cx="304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00B050"/>
                </a:solidFill>
              </a:rPr>
              <a:t>Página</a:t>
            </a:r>
            <a:r>
              <a:rPr lang="en-GB" dirty="0">
                <a:solidFill>
                  <a:srgbClr val="00B050"/>
                </a:solidFill>
              </a:rPr>
              <a:t> com a </a:t>
            </a:r>
            <a:r>
              <a:rPr lang="en-GB" dirty="0" err="1">
                <a:solidFill>
                  <a:srgbClr val="00B050"/>
                </a:solidFill>
              </a:rPr>
              <a:t>lista</a:t>
            </a:r>
            <a:r>
              <a:rPr lang="en-GB" dirty="0">
                <a:solidFill>
                  <a:srgbClr val="00B050"/>
                </a:solidFill>
              </a:rPr>
              <a:t> de </a:t>
            </a:r>
            <a:r>
              <a:rPr lang="en-GB" dirty="0" err="1">
                <a:solidFill>
                  <a:srgbClr val="00B050"/>
                </a:solidFill>
              </a:rPr>
              <a:t>consultas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err="1">
                <a:solidFill>
                  <a:srgbClr val="00B050"/>
                </a:solidFill>
              </a:rPr>
              <a:t>futuras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err="1">
                <a:solidFill>
                  <a:srgbClr val="00B050"/>
                </a:solidFill>
              </a:rPr>
              <a:t>ou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err="1">
                <a:solidFill>
                  <a:srgbClr val="00B050"/>
                </a:solidFill>
              </a:rPr>
              <a:t>passadas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26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5D93632-D787-2B4C-9B7A-9F490BB68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080" y="340518"/>
            <a:ext cx="9883140" cy="6176963"/>
          </a:xfrm>
          <a:prstGeom prst="rect">
            <a:avLst/>
          </a:prstGeom>
        </p:spPr>
      </p:pic>
      <p:sp>
        <p:nvSpPr>
          <p:cNvPr id="5" name="Dodecágono 4">
            <a:extLst>
              <a:ext uri="{FF2B5EF4-FFF2-40B4-BE49-F238E27FC236}">
                <a16:creationId xmlns:a16="http://schemas.microsoft.com/office/drawing/2014/main" id="{6E3BC2B3-80E1-2D48-B674-0C5485BA5CCB}"/>
              </a:ext>
            </a:extLst>
          </p:cNvPr>
          <p:cNvSpPr/>
          <p:nvPr/>
        </p:nvSpPr>
        <p:spPr>
          <a:xfrm>
            <a:off x="6137208" y="80991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59569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3FC583E-3E4F-AC43-9682-20D04934D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430" y="340518"/>
            <a:ext cx="9883140" cy="6176963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524E1ECA-0585-0442-8473-393C938D9C6E}"/>
              </a:ext>
            </a:extLst>
          </p:cNvPr>
          <p:cNvCxnSpPr>
            <a:cxnSpLocks/>
          </p:cNvCxnSpPr>
          <p:nvPr/>
        </p:nvCxnSpPr>
        <p:spPr>
          <a:xfrm flipH="1">
            <a:off x="2855436" y="1645920"/>
            <a:ext cx="276384" cy="46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odecágono 6">
            <a:extLst>
              <a:ext uri="{FF2B5EF4-FFF2-40B4-BE49-F238E27FC236}">
                <a16:creationId xmlns:a16="http://schemas.microsoft.com/office/drawing/2014/main" id="{553901CB-17F9-8946-971D-0A0BE3B1FC23}"/>
              </a:ext>
            </a:extLst>
          </p:cNvPr>
          <p:cNvSpPr/>
          <p:nvPr/>
        </p:nvSpPr>
        <p:spPr>
          <a:xfrm>
            <a:off x="5266554" y="491328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95618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CCC2C65-D426-9D41-81E8-9FFA76F0E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530" y="834390"/>
            <a:ext cx="9169908" cy="5731193"/>
          </a:xfrm>
          <a:prstGeom prst="rect">
            <a:avLst/>
          </a:prstGeom>
        </p:spPr>
      </p:pic>
      <p:sp>
        <p:nvSpPr>
          <p:cNvPr id="5" name="Dodecágono 4">
            <a:extLst>
              <a:ext uri="{FF2B5EF4-FFF2-40B4-BE49-F238E27FC236}">
                <a16:creationId xmlns:a16="http://schemas.microsoft.com/office/drawing/2014/main" id="{0AAC6809-EA34-7046-8FAE-B1B07357B337}"/>
              </a:ext>
            </a:extLst>
          </p:cNvPr>
          <p:cNvSpPr/>
          <p:nvPr/>
        </p:nvSpPr>
        <p:spPr>
          <a:xfrm>
            <a:off x="4317864" y="102708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9406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79A63513-2633-E941-81DB-A0862519C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598" y="342900"/>
            <a:ext cx="9480804" cy="592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92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8BC0E8E2-A814-F743-B806-D948E5210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057"/>
          <a:stretch/>
        </p:blipFill>
        <p:spPr>
          <a:xfrm>
            <a:off x="928749" y="994411"/>
            <a:ext cx="10334502" cy="55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36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F74EEE4-2A3E-4840-916C-60D8E5616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5250"/>
            <a:ext cx="10668000" cy="6667500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505AF50-8729-2945-807B-1646D0052D7E}"/>
              </a:ext>
            </a:extLst>
          </p:cNvPr>
          <p:cNvCxnSpPr>
            <a:cxnSpLocks/>
          </p:cNvCxnSpPr>
          <p:nvPr/>
        </p:nvCxnSpPr>
        <p:spPr>
          <a:xfrm flipH="1">
            <a:off x="2868930" y="1446188"/>
            <a:ext cx="378676" cy="32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decágono 12">
            <a:extLst>
              <a:ext uri="{FF2B5EF4-FFF2-40B4-BE49-F238E27FC236}">
                <a16:creationId xmlns:a16="http://schemas.microsoft.com/office/drawing/2014/main" id="{1F732F54-D317-F14B-914E-E822A3F13769}"/>
              </a:ext>
            </a:extLst>
          </p:cNvPr>
          <p:cNvSpPr/>
          <p:nvPr/>
        </p:nvSpPr>
        <p:spPr>
          <a:xfrm>
            <a:off x="3203372" y="117186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4" name="Dodecágono 13">
            <a:extLst>
              <a:ext uri="{FF2B5EF4-FFF2-40B4-BE49-F238E27FC236}">
                <a16:creationId xmlns:a16="http://schemas.microsoft.com/office/drawing/2014/main" id="{21B78DE7-A4E6-DF44-B861-EA0450AA8952}"/>
              </a:ext>
            </a:extLst>
          </p:cNvPr>
          <p:cNvSpPr/>
          <p:nvPr/>
        </p:nvSpPr>
        <p:spPr>
          <a:xfrm>
            <a:off x="5762558" y="2880272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5" name="Dodecágono 14">
            <a:extLst>
              <a:ext uri="{FF2B5EF4-FFF2-40B4-BE49-F238E27FC236}">
                <a16:creationId xmlns:a16="http://schemas.microsoft.com/office/drawing/2014/main" id="{C154CC5A-348A-C944-976A-852383841DA4}"/>
              </a:ext>
            </a:extLst>
          </p:cNvPr>
          <p:cNvSpPr/>
          <p:nvPr/>
        </p:nvSpPr>
        <p:spPr>
          <a:xfrm>
            <a:off x="6096000" y="3291840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D4D1669-B27D-974B-878C-3B93C95B38EF}"/>
              </a:ext>
            </a:extLst>
          </p:cNvPr>
          <p:cNvSpPr txBox="1"/>
          <p:nvPr/>
        </p:nvSpPr>
        <p:spPr>
          <a:xfrm>
            <a:off x="7083552" y="573024"/>
            <a:ext cx="1207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Trocar </a:t>
            </a:r>
            <a:r>
              <a:rPr lang="en-GB" sz="1050" dirty="0" err="1">
                <a:solidFill>
                  <a:srgbClr val="FF0000"/>
                </a:solidFill>
              </a:rPr>
              <a:t>imagem</a:t>
            </a:r>
            <a:endParaRPr lang="en-GB" sz="1050" dirty="0">
              <a:solidFill>
                <a:srgbClr val="FF00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E2A878D-3346-934F-B172-CD66FFC20085}"/>
              </a:ext>
            </a:extLst>
          </p:cNvPr>
          <p:cNvSpPr txBox="1"/>
          <p:nvPr/>
        </p:nvSpPr>
        <p:spPr>
          <a:xfrm>
            <a:off x="9875520" y="95250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Login.html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59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AE12DE-EA64-3847-BC5A-DA0C3473B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6998"/>
            <a:ext cx="10668000" cy="6667500"/>
          </a:xfrm>
          <a:prstGeom prst="rect">
            <a:avLst/>
          </a:prstGeom>
        </p:spPr>
      </p:pic>
      <p:sp>
        <p:nvSpPr>
          <p:cNvPr id="12" name="Dodecágono 11">
            <a:extLst>
              <a:ext uri="{FF2B5EF4-FFF2-40B4-BE49-F238E27FC236}">
                <a16:creationId xmlns:a16="http://schemas.microsoft.com/office/drawing/2014/main" id="{288F0C21-B040-B84E-836C-74F6F24C9B62}"/>
              </a:ext>
            </a:extLst>
          </p:cNvPr>
          <p:cNvSpPr/>
          <p:nvPr/>
        </p:nvSpPr>
        <p:spPr>
          <a:xfrm>
            <a:off x="5929279" y="1050710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81142-7345-094B-8133-B5AE8284BCDB}"/>
              </a:ext>
            </a:extLst>
          </p:cNvPr>
          <p:cNvSpPr txBox="1"/>
          <p:nvPr/>
        </p:nvSpPr>
        <p:spPr>
          <a:xfrm>
            <a:off x="9875520" y="95250"/>
            <a:ext cx="185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registo.html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043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BAB9D-046C-1F4E-9C51-8973A697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EE1738-B731-2647-992B-D0D886349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CD2E5B-0C01-F740-9F3E-83F94F642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5250"/>
            <a:ext cx="10668000" cy="6667500"/>
          </a:xfrm>
          <a:prstGeom prst="rect">
            <a:avLst/>
          </a:prstGeom>
        </p:spPr>
      </p:pic>
      <p:sp>
        <p:nvSpPr>
          <p:cNvPr id="6" name="Dodecágono 5">
            <a:extLst>
              <a:ext uri="{FF2B5EF4-FFF2-40B4-BE49-F238E27FC236}">
                <a16:creationId xmlns:a16="http://schemas.microsoft.com/office/drawing/2014/main" id="{687AE374-FE65-BB4E-913C-B17AE77D80B3}"/>
              </a:ext>
            </a:extLst>
          </p:cNvPr>
          <p:cNvSpPr/>
          <p:nvPr/>
        </p:nvSpPr>
        <p:spPr>
          <a:xfrm>
            <a:off x="6744834" y="5373536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8157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255B63C-92AC-124C-AEC8-407943D3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5250"/>
            <a:ext cx="10668000" cy="6667500"/>
          </a:xfrm>
          <a:prstGeom prst="rect">
            <a:avLst/>
          </a:prstGeom>
        </p:spPr>
      </p:pic>
      <p:sp>
        <p:nvSpPr>
          <p:cNvPr id="9" name="Dodecágono 8">
            <a:extLst>
              <a:ext uri="{FF2B5EF4-FFF2-40B4-BE49-F238E27FC236}">
                <a16:creationId xmlns:a16="http://schemas.microsoft.com/office/drawing/2014/main" id="{793E5F73-60F5-C942-80A5-A942D461C39B}"/>
              </a:ext>
            </a:extLst>
          </p:cNvPr>
          <p:cNvSpPr/>
          <p:nvPr/>
        </p:nvSpPr>
        <p:spPr>
          <a:xfrm>
            <a:off x="3632826" y="1226732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FF3CFA-F8E0-C346-AE24-8CC2E6A28B4C}"/>
              </a:ext>
            </a:extLst>
          </p:cNvPr>
          <p:cNvSpPr txBox="1"/>
          <p:nvPr/>
        </p:nvSpPr>
        <p:spPr>
          <a:xfrm>
            <a:off x="9452610" y="95250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Termsandconditions.html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2267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ADD0068-1EDC-A543-AD48-401C2B839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5250"/>
            <a:ext cx="10668000" cy="6667500"/>
          </a:xfrm>
          <a:prstGeom prst="rect">
            <a:avLst/>
          </a:prstGeom>
        </p:spPr>
      </p:pic>
      <p:sp>
        <p:nvSpPr>
          <p:cNvPr id="7" name="Dodecágono 6">
            <a:extLst>
              <a:ext uri="{FF2B5EF4-FFF2-40B4-BE49-F238E27FC236}">
                <a16:creationId xmlns:a16="http://schemas.microsoft.com/office/drawing/2014/main" id="{E4ED9004-51C7-AB48-87E3-6172E0A72FCB}"/>
              </a:ext>
            </a:extLst>
          </p:cNvPr>
          <p:cNvSpPr/>
          <p:nvPr/>
        </p:nvSpPr>
        <p:spPr>
          <a:xfrm>
            <a:off x="4264524" y="1058330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27039C-D0FE-F846-9836-C8F0A55C0CA0}"/>
              </a:ext>
            </a:extLst>
          </p:cNvPr>
          <p:cNvSpPr txBox="1"/>
          <p:nvPr/>
        </p:nvSpPr>
        <p:spPr>
          <a:xfrm>
            <a:off x="7168896" y="707136"/>
            <a:ext cx="1207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FF0000"/>
                </a:solidFill>
              </a:rPr>
              <a:t>Trocar </a:t>
            </a:r>
            <a:r>
              <a:rPr lang="en-GB" sz="1050" dirty="0" err="1">
                <a:solidFill>
                  <a:srgbClr val="FF0000"/>
                </a:solidFill>
              </a:rPr>
              <a:t>imagem</a:t>
            </a:r>
            <a:endParaRPr lang="en-GB" sz="1050" dirty="0">
              <a:solidFill>
                <a:srgbClr val="FF00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CFD5775-D788-7040-B7C8-709AD75748AB}"/>
              </a:ext>
            </a:extLst>
          </p:cNvPr>
          <p:cNvSpPr txBox="1"/>
          <p:nvPr/>
        </p:nvSpPr>
        <p:spPr>
          <a:xfrm>
            <a:off x="9875520" y="95250"/>
            <a:ext cx="185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recoverPass.html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1859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20DA3-2DE9-0E42-B494-4A33A294F869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UTILIZADOR: </a:t>
            </a:r>
            <a:r>
              <a:rPr lang="en-GB" sz="6000" b="1" dirty="0" err="1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Funcionário</a:t>
            </a:r>
            <a:r>
              <a:rPr lang="en-GB" sz="6000" b="1" dirty="0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 (Recepcionista)</a:t>
            </a:r>
          </a:p>
        </p:txBody>
      </p:sp>
    </p:spTree>
    <p:extLst>
      <p:ext uri="{BB962C8B-B14F-4D97-AF65-F5344CB8AC3E}">
        <p14:creationId xmlns:p14="http://schemas.microsoft.com/office/powerpoint/2010/main" val="305035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6BF6F06-2C5E-D34E-9D94-DD6128A3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5250"/>
            <a:ext cx="10668000" cy="66675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3038832-14CC-7B45-8826-30802A45C8E6}"/>
              </a:ext>
            </a:extLst>
          </p:cNvPr>
          <p:cNvCxnSpPr>
            <a:cxnSpLocks/>
          </p:cNvCxnSpPr>
          <p:nvPr/>
        </p:nvCxnSpPr>
        <p:spPr>
          <a:xfrm flipH="1">
            <a:off x="1652706" y="2822828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85A7C63-37A8-FB47-A11C-366F06D04DF3}"/>
              </a:ext>
            </a:extLst>
          </p:cNvPr>
          <p:cNvSpPr txBox="1"/>
          <p:nvPr/>
        </p:nvSpPr>
        <p:spPr>
          <a:xfrm>
            <a:off x="1652706" y="1821238"/>
            <a:ext cx="806973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500" dirty="0">
                <a:solidFill>
                  <a:srgbClr val="FF0000"/>
                </a:solidFill>
              </a:rPr>
              <a:t>Recepcionista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75596CE-417C-534A-AE17-72E34F1BB076}"/>
              </a:ext>
            </a:extLst>
          </p:cNvPr>
          <p:cNvSpPr txBox="1"/>
          <p:nvPr/>
        </p:nvSpPr>
        <p:spPr>
          <a:xfrm>
            <a:off x="8398163" y="2545829"/>
            <a:ext cx="2231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Ver se </a:t>
            </a:r>
            <a:r>
              <a:rPr lang="en-GB" sz="1200" dirty="0" err="1">
                <a:solidFill>
                  <a:schemeClr val="accent1">
                    <a:lumMod val="75000"/>
                  </a:schemeClr>
                </a:solidFill>
              </a:rPr>
              <a:t>é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accent1">
                    <a:lumMod val="75000"/>
                  </a:schemeClr>
                </a:solidFill>
              </a:rPr>
              <a:t>necessário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accent1">
                    <a:lumMod val="75000"/>
                  </a:schemeClr>
                </a:solidFill>
              </a:rPr>
              <a:t>mais</a:t>
            </a:r>
            <a:r>
              <a:rPr lang="en-GB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accent1">
                    <a:lumMod val="75000"/>
                  </a:schemeClr>
                </a:solidFill>
              </a:rPr>
              <a:t>funcões</a:t>
            </a: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Seta para a Direita 8">
            <a:extLst>
              <a:ext uri="{FF2B5EF4-FFF2-40B4-BE49-F238E27FC236}">
                <a16:creationId xmlns:a16="http://schemas.microsoft.com/office/drawing/2014/main" id="{72D6EDE6-D8B3-3E4B-990A-58E26CCB0E45}"/>
              </a:ext>
            </a:extLst>
          </p:cNvPr>
          <p:cNvSpPr/>
          <p:nvPr/>
        </p:nvSpPr>
        <p:spPr>
          <a:xfrm rot="2654212">
            <a:off x="3730751" y="3515895"/>
            <a:ext cx="377952" cy="31699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2" name="Seta para a Direita 11">
            <a:extLst>
              <a:ext uri="{FF2B5EF4-FFF2-40B4-BE49-F238E27FC236}">
                <a16:creationId xmlns:a16="http://schemas.microsoft.com/office/drawing/2014/main" id="{3657B9D0-B753-4A41-9E30-21AF18E0AA06}"/>
              </a:ext>
            </a:extLst>
          </p:cNvPr>
          <p:cNvSpPr/>
          <p:nvPr/>
        </p:nvSpPr>
        <p:spPr>
          <a:xfrm rot="18945492">
            <a:off x="6053328" y="4006679"/>
            <a:ext cx="377952" cy="31699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FA508FC-8884-114F-83B4-8FC21FBDA2CD}"/>
              </a:ext>
            </a:extLst>
          </p:cNvPr>
          <p:cNvSpPr txBox="1"/>
          <p:nvPr/>
        </p:nvSpPr>
        <p:spPr>
          <a:xfrm>
            <a:off x="3480813" y="4346674"/>
            <a:ext cx="2103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Lista de </a:t>
            </a:r>
            <a:r>
              <a:rPr lang="en-GB" dirty="0" err="1">
                <a:solidFill>
                  <a:srgbClr val="00B050"/>
                </a:solidFill>
              </a:rPr>
              <a:t>espera</a:t>
            </a:r>
            <a:r>
              <a:rPr lang="en-GB" dirty="0">
                <a:solidFill>
                  <a:srgbClr val="00B050"/>
                </a:solidFill>
              </a:rPr>
              <a:t> de </a:t>
            </a:r>
            <a:r>
              <a:rPr lang="en-GB" dirty="0" err="1">
                <a:solidFill>
                  <a:srgbClr val="00B050"/>
                </a:solidFill>
              </a:rPr>
              <a:t>utentes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err="1">
                <a:solidFill>
                  <a:srgbClr val="00B050"/>
                </a:solidFill>
              </a:rPr>
              <a:t>em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err="1">
                <a:solidFill>
                  <a:srgbClr val="00B050"/>
                </a:solidFill>
              </a:rPr>
              <a:t>sala</a:t>
            </a:r>
            <a:r>
              <a:rPr lang="en-GB" dirty="0">
                <a:solidFill>
                  <a:srgbClr val="00B050"/>
                </a:solidFill>
              </a:rPr>
              <a:t> = </a:t>
            </a:r>
            <a:r>
              <a:rPr lang="en-GB" dirty="0" err="1">
                <a:solidFill>
                  <a:srgbClr val="00B050"/>
                </a:solidFill>
              </a:rPr>
              <a:t>lista</a:t>
            </a:r>
            <a:r>
              <a:rPr lang="en-GB" dirty="0">
                <a:solidFill>
                  <a:srgbClr val="00B050"/>
                </a:solidFill>
              </a:rPr>
              <a:t> de </a:t>
            </a:r>
            <a:r>
              <a:rPr lang="en-GB" dirty="0" err="1">
                <a:solidFill>
                  <a:srgbClr val="00B050"/>
                </a:solidFill>
              </a:rPr>
              <a:t>espera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err="1">
                <a:solidFill>
                  <a:srgbClr val="00B050"/>
                </a:solidFill>
              </a:rPr>
              <a:t>médicos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14B277-C9C3-804F-B6B8-99F5634FF3B8}"/>
              </a:ext>
            </a:extLst>
          </p:cNvPr>
          <p:cNvSpPr txBox="1"/>
          <p:nvPr/>
        </p:nvSpPr>
        <p:spPr>
          <a:xfrm>
            <a:off x="7802879" y="3780129"/>
            <a:ext cx="2826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Faz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o check-in do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utente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que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dá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entrada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na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lista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espera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para consulta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ACECEA1-AC0A-8040-BE1A-4145A059A387}"/>
              </a:ext>
            </a:extLst>
          </p:cNvPr>
          <p:cNvSpPr txBox="1"/>
          <p:nvPr/>
        </p:nvSpPr>
        <p:spPr>
          <a:xfrm>
            <a:off x="3069406" y="1700932"/>
            <a:ext cx="330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Apresenta</a:t>
            </a:r>
            <a:r>
              <a:rPr lang="en-GB" dirty="0">
                <a:solidFill>
                  <a:srgbClr val="FF0000"/>
                </a:solidFill>
              </a:rPr>
              <a:t> o </a:t>
            </a:r>
            <a:r>
              <a:rPr lang="en-GB" dirty="0" err="1">
                <a:solidFill>
                  <a:srgbClr val="FF0000"/>
                </a:solidFill>
              </a:rPr>
              <a:t>perfil</a:t>
            </a:r>
            <a:r>
              <a:rPr lang="en-GB" dirty="0">
                <a:solidFill>
                  <a:srgbClr val="FF0000"/>
                </a:solidFill>
              </a:rPr>
              <a:t> da </a:t>
            </a:r>
            <a:r>
              <a:rPr lang="en-GB" dirty="0" err="1">
                <a:solidFill>
                  <a:srgbClr val="FF0000"/>
                </a:solidFill>
              </a:rPr>
              <a:t>recepcionista</a:t>
            </a:r>
            <a:r>
              <a:rPr lang="en-GB" dirty="0">
                <a:solidFill>
                  <a:srgbClr val="FF0000"/>
                </a:solidFill>
              </a:rPr>
              <a:t>=</a:t>
            </a:r>
            <a:r>
              <a:rPr lang="en-GB" dirty="0" err="1">
                <a:solidFill>
                  <a:srgbClr val="FF0000"/>
                </a:solidFill>
              </a:rPr>
              <a:t>utente</a:t>
            </a:r>
            <a:r>
              <a:rPr lang="en-GB" dirty="0">
                <a:solidFill>
                  <a:srgbClr val="FF0000"/>
                </a:solidFill>
              </a:rPr>
              <a:t>(?)</a:t>
            </a:r>
          </a:p>
        </p:txBody>
      </p:sp>
      <p:sp>
        <p:nvSpPr>
          <p:cNvPr id="16" name="Seta para a Direita 15">
            <a:extLst>
              <a:ext uri="{FF2B5EF4-FFF2-40B4-BE49-F238E27FC236}">
                <a16:creationId xmlns:a16="http://schemas.microsoft.com/office/drawing/2014/main" id="{37F22D14-6B58-7A4E-B651-8F35AD763048}"/>
              </a:ext>
            </a:extLst>
          </p:cNvPr>
          <p:cNvSpPr/>
          <p:nvPr/>
        </p:nvSpPr>
        <p:spPr>
          <a:xfrm rot="9146577">
            <a:off x="2639567" y="1747380"/>
            <a:ext cx="377952" cy="31699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A7E8BC5-8D36-DC43-B409-E50EAD07A530}"/>
              </a:ext>
            </a:extLst>
          </p:cNvPr>
          <p:cNvSpPr txBox="1"/>
          <p:nvPr/>
        </p:nvSpPr>
        <p:spPr>
          <a:xfrm>
            <a:off x="9875520" y="95250"/>
            <a:ext cx="185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main.html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68750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2571</TotalTime>
  <Words>278</Words>
  <Application>Microsoft Macintosh PowerPoint</Application>
  <PresentationFormat>Widescreen</PresentationFormat>
  <Paragraphs>57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Khmer MN</vt:lpstr>
      <vt:lpstr>Tema do Office</vt:lpstr>
      <vt:lpstr>UTILIZADOR SEM LOGIN/REGISTO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Carla Alexandra Gonçalves Nogueira</dc:creator>
  <cp:lastModifiedBy>Carla Alexandra Gonçalves Nogueira</cp:lastModifiedBy>
  <cp:revision>33</cp:revision>
  <dcterms:created xsi:type="dcterms:W3CDTF">2021-02-28T01:20:26Z</dcterms:created>
  <dcterms:modified xsi:type="dcterms:W3CDTF">2021-03-04T04:59:05Z</dcterms:modified>
</cp:coreProperties>
</file>